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84" r:id="rId8"/>
    <p:sldId id="285" r:id="rId9"/>
    <p:sldId id="300" r:id="rId10"/>
    <p:sldId id="301" r:id="rId11"/>
    <p:sldId id="286" r:id="rId12"/>
    <p:sldId id="287" r:id="rId13"/>
    <p:sldId id="289" r:id="rId14"/>
    <p:sldId id="288" r:id="rId15"/>
    <p:sldId id="290" r:id="rId16"/>
    <p:sldId id="299" r:id="rId17"/>
    <p:sldId id="291" r:id="rId18"/>
    <p:sldId id="302" r:id="rId19"/>
    <p:sldId id="295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774196-B707-4049-9090-A8A2EC09DB43}">
          <p14:sldIdLst>
            <p14:sldId id="256"/>
            <p14:sldId id="257"/>
            <p14:sldId id="262"/>
            <p14:sldId id="263"/>
            <p14:sldId id="264"/>
            <p14:sldId id="265"/>
            <p14:sldId id="284"/>
            <p14:sldId id="285"/>
            <p14:sldId id="300"/>
            <p14:sldId id="301"/>
            <p14:sldId id="286"/>
            <p14:sldId id="287"/>
            <p14:sldId id="289"/>
            <p14:sldId id="288"/>
            <p14:sldId id="290"/>
            <p14:sldId id="299"/>
            <p14:sldId id="291"/>
            <p14:sldId id="302"/>
            <p14:sldId id="295"/>
          </p14:sldIdLst>
        </p14:section>
        <p14:section name="Untitled Section" id="{4B23DFA7-4B83-40C1-A2B3-15C53551A4FE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29" autoAdjust="0"/>
  </p:normalViewPr>
  <p:slideViewPr>
    <p:cSldViewPr>
      <p:cViewPr>
        <p:scale>
          <a:sx n="72" d="100"/>
          <a:sy n="72" d="100"/>
        </p:scale>
        <p:origin x="-111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304800" y="3466743"/>
            <a:ext cx="85344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b="1" dirty="0" smtClean="0">
              <a:solidFill>
                <a:srgbClr val="115BA4"/>
              </a:solidFill>
              <a:latin typeface="Trajan Pro" pitchFamily="18" charset="0"/>
            </a:endParaRPr>
          </a:p>
          <a:p>
            <a:endParaRPr lang="en-US" sz="5400" b="1" dirty="0">
              <a:solidFill>
                <a:srgbClr val="115BA4"/>
              </a:solidFill>
              <a:latin typeface="Trajan Pro" pitchFamily="18" charset="0"/>
            </a:endParaRPr>
          </a:p>
        </p:txBody>
      </p:sp>
      <p:pic>
        <p:nvPicPr>
          <p:cNvPr id="3" name="Picture 2" descr="Picture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81800" y="457200"/>
            <a:ext cx="1950559" cy="21699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12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09800"/>
            <a:ext cx="8229600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2060"/>
                </a:solidFill>
                <a:latin typeface="Trajan Pro" pitchFamily="18" charset="0"/>
              </a:defRPr>
            </a:lvl1pPr>
          </a:lstStyle>
          <a:p>
            <a:r>
              <a:rPr lang="en-US" dirty="0" smtClean="0"/>
              <a:t>Footer</a:t>
            </a:r>
            <a:endParaRPr lang="en-US" dirty="0"/>
          </a:p>
        </p:txBody>
      </p:sp>
      <p:pic>
        <p:nvPicPr>
          <p:cNvPr id="13" name="Picture 12" descr="DCF_Logo_Horz_CMYKv2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715000" y="6078444"/>
            <a:ext cx="3200400" cy="7033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115BA4"/>
          </a:solidFill>
          <a:latin typeface="Trajan Pro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Font typeface="Arial" pitchFamily="34" charset="0"/>
        <a:buChar char="•"/>
        <a:defRPr sz="3200" kern="1200">
          <a:solidFill>
            <a:srgbClr val="115BA4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2"/>
        </a:buClr>
        <a:buFont typeface="Arial" pitchFamily="34" charset="0"/>
        <a:buChar char="–"/>
        <a:defRPr sz="2800" kern="1200">
          <a:solidFill>
            <a:srgbClr val="115BA4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2"/>
        </a:buClr>
        <a:buFont typeface="Arial" pitchFamily="34" charset="0"/>
        <a:buChar char="•"/>
        <a:defRPr sz="2800" kern="1200">
          <a:solidFill>
            <a:srgbClr val="115BA4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2"/>
        </a:buClr>
        <a:buFont typeface="Arial" pitchFamily="34" charset="0"/>
        <a:buChar char="–"/>
        <a:defRPr sz="2800" kern="1200">
          <a:solidFill>
            <a:srgbClr val="115BA4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2"/>
        </a:buClr>
        <a:buFont typeface="Arial" pitchFamily="34" charset="0"/>
        <a:buChar char="»"/>
        <a:defRPr sz="2800" kern="1200">
          <a:solidFill>
            <a:srgbClr val="115BA4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733800"/>
            <a:ext cx="8534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115BA4"/>
                </a:solidFill>
                <a:latin typeface="Trajan Pro" pitchFamily="18" charset="0"/>
              </a:rPr>
              <a:t>Department of Children and Families</a:t>
            </a:r>
          </a:p>
          <a:p>
            <a:endParaRPr lang="en-US" sz="5400" b="1" dirty="0">
              <a:solidFill>
                <a:srgbClr val="115BA4"/>
              </a:solidFill>
              <a:latin typeface="Trajan Pro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5334714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115BA4"/>
                </a:solidFill>
                <a:latin typeface="Trajan Pro" pitchFamily="18" charset="0"/>
              </a:rPr>
              <a:t>Care Provider Background Screening Clearinghouse</a:t>
            </a:r>
            <a:endParaRPr lang="en-US" sz="3200" dirty="0">
              <a:solidFill>
                <a:srgbClr val="115BA4"/>
              </a:solidFill>
              <a:latin typeface="Trajan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Exemptions from Disqualification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Section 435.07 provides the eligibility requirements to apply for an exemption from disqualification.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Must demonstrate by clear and convincing evidence the employee should not be disqualified.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Must wait  3 years from the completion of all sanctions for felony disqualifying offenses.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Must have completed all sanctions for misdemeanor disqualifying offenses.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Must have paid all monetary sanctions, including but not limited to,  court fees, restitution, fines, civil liens.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98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Evolution of Background Screening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2010, the Florida Legislature significantly revised the background screening requirements for persons working or volunteering with vulnerable populations.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There were more stringent screening requirements and criminal offenses were added to the disqualifying offenses.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Legislative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Level II Background Screening must be completed prior to employment or volunteering.</a:t>
            </a:r>
          </a:p>
          <a:p>
            <a:r>
              <a:rPr lang="en-US" dirty="0"/>
              <a:t>All fingerprints must be submitted to the Florida Department of Law Enforcement through Live </a:t>
            </a:r>
            <a:r>
              <a:rPr lang="en-US" dirty="0" smtClean="0"/>
              <a:t>Scan.</a:t>
            </a:r>
          </a:p>
          <a:p>
            <a:r>
              <a:rPr lang="en-US" dirty="0" smtClean="0"/>
              <a:t>Additional </a:t>
            </a:r>
            <a:r>
              <a:rPr lang="en-US" dirty="0"/>
              <a:t>Disqualifying Offenses were included.</a:t>
            </a:r>
          </a:p>
          <a:p>
            <a:r>
              <a:rPr lang="en-US" dirty="0"/>
              <a:t>The number of hours a volunteer can work without screening was reduced.</a:t>
            </a:r>
          </a:p>
          <a:p>
            <a:r>
              <a:rPr lang="en-US" dirty="0"/>
              <a:t>Summer camp employees and volunteers were required to be screened.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2012 Background Screening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Applicant may begin employment for orientation or training without contact with clients prior to completion of background screening.</a:t>
            </a:r>
          </a:p>
          <a:p>
            <a:r>
              <a:rPr lang="en-US" dirty="0"/>
              <a:t>Mental Health Personnel working with adults in certain facilities for less than 15 hours per week on an intermittent basis are exempt from screening.</a:t>
            </a:r>
          </a:p>
          <a:p>
            <a:r>
              <a:rPr lang="en-US" dirty="0"/>
              <a:t>Allowed for the creation of  the Care Provider Background Screening Clearinghouse.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2014 Legislative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Additional disqualifying offenses were added to s. 408.809 and s. 435.04, F.S.</a:t>
            </a:r>
          </a:p>
          <a:p>
            <a:r>
              <a:rPr lang="en-US" dirty="0"/>
              <a:t>Applicants will be required to provide a social security number or taxpayer identification number at the time of fingerprint submission.</a:t>
            </a:r>
          </a:p>
          <a:p>
            <a:r>
              <a:rPr lang="en-US" dirty="0"/>
              <a:t>Permits otherwise eligible disqualified individuals to apply for an exemption as soon as all fines, fees, costs, restitution, etc., imposed as part of the sanction for a disqualifying offense have been paid in full.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2014 Changes,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Requires employers to submit a signed attestation, under penalty of perjury, attesting to compliance with the provisions of Chapter 435.</a:t>
            </a:r>
          </a:p>
          <a:p>
            <a:r>
              <a:rPr lang="en-US" dirty="0"/>
              <a:t>Requires retention of fingerprints with the FBI when FDLE begins participating in the federal program.</a:t>
            </a:r>
          </a:p>
          <a:p>
            <a:r>
              <a:rPr lang="en-US" dirty="0"/>
              <a:t>Requires employers to register with and initiate all criminal history checks through the Clearinghouse before screening an employee or potential employee.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Legislative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Additional provider types are now required to complete Level 2 background screening: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Membership Organizations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Sober Homes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Allowed for local licensing agencies approved pursuant to s. 402.307 to become a Specified Agency in the Clearinghouse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7775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Care Provider Background Screening Clearinghouse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Includes the following agencies: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Agency for Health Care Administration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Agency for Persons with Disabilities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Department of Children and Families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Department of Elder Affairs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Department of Health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Department of Juvenile Justice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Division of Vocational </a:t>
            </a:r>
            <a:r>
              <a:rPr lang="en-US" dirty="0" smtClean="0"/>
              <a:t>Rehabilitation</a:t>
            </a:r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Clearinghouse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It allows for sharing of criminal history results between the agencies.</a:t>
            </a:r>
          </a:p>
          <a:p>
            <a:r>
              <a:rPr lang="en-US" dirty="0"/>
              <a:t>Each agency will make a determination of eligibility based on statutory requirements.</a:t>
            </a:r>
          </a:p>
          <a:p>
            <a:r>
              <a:rPr lang="en-US" dirty="0"/>
              <a:t>Eliminates the need for duplicate Level  2 Background Screening.</a:t>
            </a:r>
          </a:p>
          <a:p>
            <a:r>
              <a:rPr lang="en-US" dirty="0"/>
              <a:t>The Florida Department of Law Enforcement  and the Federal Bureau of Investigation will retain fingerprints of persons in the Clearinghouse.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4437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/>
              <a:t>Questions?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74105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916363"/>
          </a:xfrm>
        </p:spPr>
        <p:txBody>
          <a:bodyPr>
            <a:normAutofit/>
          </a:bodyPr>
          <a:lstStyle/>
          <a:p>
            <a:pPr>
              <a:buClr>
                <a:srgbClr val="488F4D"/>
              </a:buClr>
              <a:buSzPct val="100000"/>
              <a:buFont typeface="Arial" pitchFamily="34" charset="0"/>
              <a:buChar char="•"/>
            </a:pPr>
            <a:endParaRPr lang="en-US" dirty="0" smtClean="0">
              <a:solidFill>
                <a:srgbClr val="115BA4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Clr>
                <a:srgbClr val="488F4D"/>
              </a:buClr>
              <a:buSzPct val="100000"/>
              <a:buNone/>
            </a:pPr>
            <a:endParaRPr lang="en-US" dirty="0" smtClean="0">
              <a:solidFill>
                <a:srgbClr val="115BA4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488F4D"/>
              </a:buClr>
              <a:buSzPct val="100000"/>
              <a:buFont typeface="Arial" pitchFamily="34" charset="0"/>
              <a:buChar char="•"/>
            </a:pPr>
            <a:endParaRPr lang="en-US" dirty="0" smtClean="0">
              <a:solidFill>
                <a:srgbClr val="115BA4"/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57200" y="1226775"/>
            <a:ext cx="7467600" cy="923330"/>
          </a:xfrm>
          <a:prstGeom prst="rect">
            <a:avLst/>
          </a:prstGeom>
          <a:noFill/>
        </p:spPr>
        <p:txBody>
          <a:bodyPr vert="horz" wrap="square" lIns="45720" rIns="45720" rtlCol="0" anchor="ctr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5400" dirty="0"/>
              <a:t>Background Screening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115BA4"/>
              </a:solidFill>
              <a:effectLst/>
              <a:uLnTx/>
              <a:uFillTx/>
              <a:latin typeface="Trajan Pro" pitchFamily="18" charset="0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04800" y="2057400"/>
            <a:ext cx="8382000" cy="17065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bg2"/>
              </a:buClr>
              <a:buFont typeface="Arial" pitchFamily="34" charset="0"/>
              <a:buChar char="•"/>
              <a:defRPr sz="3200" kern="1200">
                <a:solidFill>
                  <a:srgbClr val="115BA4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bg2"/>
              </a:buClr>
              <a:buFont typeface="Arial" pitchFamily="34" charset="0"/>
              <a:buChar char="–"/>
              <a:defRPr sz="2800" kern="1200">
                <a:solidFill>
                  <a:srgbClr val="115BA4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bg2"/>
              </a:buClr>
              <a:buFont typeface="Arial" pitchFamily="34" charset="0"/>
              <a:buChar char="•"/>
              <a:defRPr sz="2800" kern="1200">
                <a:solidFill>
                  <a:srgbClr val="115BA4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bg2"/>
              </a:buClr>
              <a:buFont typeface="Arial" pitchFamily="34" charset="0"/>
              <a:buChar char="–"/>
              <a:defRPr sz="2800" kern="1200">
                <a:solidFill>
                  <a:srgbClr val="115BA4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bg2"/>
              </a:buClr>
              <a:buFont typeface="Arial" pitchFamily="34" charset="0"/>
              <a:buChar char="»"/>
              <a:defRPr sz="2800" kern="1200">
                <a:solidFill>
                  <a:srgbClr val="115BA4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en-US" sz="5400" dirty="0" smtClean="0"/>
          </a:p>
          <a:p>
            <a:pPr marL="0" indent="0" algn="ctr">
              <a:buFont typeface="Arial" pitchFamily="34" charset="0"/>
              <a:buNone/>
            </a:pPr>
            <a:endParaRPr lang="en-US" sz="4800" dirty="0" smtClean="0"/>
          </a:p>
          <a:p>
            <a:pPr marL="0" indent="0" algn="ctr">
              <a:spcBef>
                <a:spcPct val="0"/>
              </a:spcBef>
              <a:buFont typeface="Arial" pitchFamily="34" charset="0"/>
              <a:buNone/>
            </a:pPr>
            <a:r>
              <a:rPr lang="en-US" sz="7000" dirty="0" smtClean="0">
                <a:latin typeface="+mj-lt"/>
                <a:ea typeface="+mj-ea"/>
                <a:cs typeface="+mj-cs"/>
              </a:rPr>
              <a:t>What You Need To Know!</a:t>
            </a:r>
            <a:endParaRPr lang="en-US" sz="70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Must Be Screened?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95800"/>
          </a:xfrm>
        </p:spPr>
        <p:txBody>
          <a:bodyPr>
            <a:normAutofit/>
          </a:bodyPr>
          <a:lstStyle/>
          <a:p>
            <a:r>
              <a:rPr lang="en-US" sz="2800" dirty="0"/>
              <a:t>The Department of Children and Families completes screening for persons </a:t>
            </a:r>
            <a:r>
              <a:rPr lang="en-US" sz="2800" dirty="0" smtClean="0"/>
              <a:t>employed, seeking </a:t>
            </a:r>
            <a:r>
              <a:rPr lang="en-US" sz="2800" dirty="0"/>
              <a:t>employment or </a:t>
            </a:r>
            <a:r>
              <a:rPr lang="en-US" sz="2800" dirty="0" smtClean="0"/>
              <a:t>licensure, or volunteering </a:t>
            </a:r>
            <a:r>
              <a:rPr lang="en-US" sz="2800" dirty="0"/>
              <a:t>in: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Child Care </a:t>
            </a:r>
            <a:r>
              <a:rPr lang="en-US" sz="2400" dirty="0" smtClean="0"/>
              <a:t>Facilities and Family Day Care Homes</a:t>
            </a:r>
            <a:endParaRPr lang="en-US" sz="2400" dirty="0"/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Foster Homes or Adoptive Homes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Mental Health Facilities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Substance Abuse Facilities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Facilities for the Developmentally </a:t>
            </a:r>
            <a:r>
              <a:rPr lang="en-US" sz="2400" dirty="0" smtClean="0"/>
              <a:t>Disabled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Summer Camps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Afterschool or Enrichment Programs</a:t>
            </a:r>
            <a:endParaRPr lang="en-US" sz="2400" dirty="0"/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Statutory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Florida Statutes provides the authority and requirements for Background Screening.</a:t>
            </a:r>
          </a:p>
          <a:p>
            <a:endParaRPr lang="en-US" dirty="0"/>
          </a:p>
          <a:p>
            <a:r>
              <a:rPr lang="en-US" dirty="0"/>
              <a:t>The Department must have the statutory authority to </a:t>
            </a:r>
            <a:r>
              <a:rPr lang="en-US" dirty="0" smtClean="0"/>
              <a:t>receive and </a:t>
            </a:r>
            <a:r>
              <a:rPr lang="en-US" dirty="0"/>
              <a:t>complete Background Screening.</a:t>
            </a:r>
          </a:p>
          <a:p>
            <a:endParaRPr lang="en-US" dirty="0"/>
          </a:p>
          <a:p>
            <a:r>
              <a:rPr lang="en-US" dirty="0"/>
              <a:t>Each Statute has separate requirements.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Statutory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>
              <a:buFont typeface="Arial" pitchFamily="34" charset="0"/>
              <a:buChar char="•"/>
            </a:pPr>
            <a:r>
              <a:rPr lang="en-US" sz="3200" dirty="0"/>
              <a:t>Chapter 39 - Placement of Dependent </a:t>
            </a:r>
            <a:r>
              <a:rPr lang="en-US" sz="3200" dirty="0" smtClean="0"/>
              <a:t>Children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Chapter 110 – State Employment</a:t>
            </a:r>
            <a:endParaRPr lang="en-US" sz="3200" dirty="0"/>
          </a:p>
          <a:p>
            <a:pPr lvl="1">
              <a:buFont typeface="Arial" pitchFamily="34" charset="0"/>
              <a:buChar char="•"/>
            </a:pPr>
            <a:r>
              <a:rPr lang="en-US" sz="3200" dirty="0"/>
              <a:t>Chapter 402 – Child Care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/>
              <a:t>Chapter 409 – Foster Homes, Child Caring Agencies, Child Placing Agencies, Summer Camps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/>
              <a:t>Chapter 394 and 408 – Mental Health Facilities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/>
              <a:t>Chapter 397 – Substance Abuse Providers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/>
              <a:t>Chapter 393 – Developmental Disabilities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Employment Screening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Chapter 435 Florida Statues outlines the requirements for Level I and Level II Background Screening .  This chapter is required in concert with all other statutory references with the exception of Chapter 39 for placement of children.</a:t>
            </a:r>
          </a:p>
          <a:p>
            <a:r>
              <a:rPr lang="en-US" dirty="0"/>
              <a:t>Outlines disqualifying offenses. </a:t>
            </a:r>
          </a:p>
          <a:p>
            <a:r>
              <a:rPr lang="en-US" dirty="0"/>
              <a:t>Provides requirements for exemption from disqualification.</a:t>
            </a:r>
          </a:p>
          <a:p>
            <a:r>
              <a:rPr lang="en-US" dirty="0"/>
              <a:t>Level II is required most often.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Employment History Checks.</a:t>
            </a:r>
          </a:p>
          <a:p>
            <a:r>
              <a:rPr lang="en-US" dirty="0" smtClean="0"/>
              <a:t>Statewide criminal correspondence checks through the Department of Law Enforcement.</a:t>
            </a:r>
          </a:p>
          <a:p>
            <a:r>
              <a:rPr lang="en-US" dirty="0"/>
              <a:t>Dru Sjodin National Sex Offender Public </a:t>
            </a:r>
            <a:r>
              <a:rPr lang="en-US" dirty="0" smtClean="0"/>
              <a:t>Website.</a:t>
            </a:r>
          </a:p>
          <a:p>
            <a:r>
              <a:rPr lang="en-US" dirty="0" smtClean="0"/>
              <a:t>May include local law enforcement checks.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Level II Background Screening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Required for employment and continued employment.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Criminal History check for state and national results.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Fingerprint submission.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Disqualifying Offenses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Section 435.04 outlines the list of disqualifying offenses.</a:t>
            </a:r>
          </a:p>
          <a:p>
            <a:r>
              <a:rPr lang="en-US" dirty="0" smtClean="0"/>
              <a:t>A person is disqualified if they have been: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Arrested for an offense listed and are awaiting disposition.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Found Guilty of, regardless of adjudication.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Entered a plea of Nolo Contendere or Guilty.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Adjudicated Delinquent, and the record is not sealed or expunged.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82992"/>
      </p:ext>
    </p:extLst>
  </p:cSld>
  <p:clrMapOvr>
    <a:masterClrMapping/>
  </p:clrMapOvr>
</p:sld>
</file>

<file path=ppt/theme/theme1.xml><?xml version="1.0" encoding="utf-8"?>
<a:theme xmlns:a="http://schemas.openxmlformats.org/drawingml/2006/main" name="PPmasterFINAL">
  <a:themeElements>
    <a:clrScheme name="Custom 34">
      <a:dk1>
        <a:srgbClr val="115BA4"/>
      </a:dk1>
      <a:lt1>
        <a:sysClr val="window" lastClr="FFFFFF"/>
      </a:lt1>
      <a:dk2>
        <a:srgbClr val="115BA4"/>
      </a:dk2>
      <a:lt2>
        <a:srgbClr val="488F4D"/>
      </a:lt2>
      <a:accent1>
        <a:srgbClr val="115BA4"/>
      </a:accent1>
      <a:accent2>
        <a:srgbClr val="488F4D"/>
      </a:accent2>
      <a:accent3>
        <a:srgbClr val="115BA4"/>
      </a:accent3>
      <a:accent4>
        <a:srgbClr val="488F4D"/>
      </a:accent4>
      <a:accent5>
        <a:srgbClr val="115BA4"/>
      </a:accent5>
      <a:accent6>
        <a:srgbClr val="488F4D"/>
      </a:accent6>
      <a:hlink>
        <a:srgbClr val="115BA4"/>
      </a:hlink>
      <a:folHlink>
        <a:srgbClr val="115BA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PPmasterFINAL</Template>
  <TotalTime>407</TotalTime>
  <Words>860</Words>
  <Application>Microsoft Office PowerPoint</Application>
  <PresentationFormat>On-screen Show (4:3)</PresentationFormat>
  <Paragraphs>104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PPmasterFINAL</vt:lpstr>
      <vt:lpstr>PowerPoint Presentation</vt:lpstr>
      <vt:lpstr>PowerPoint Presentation</vt:lpstr>
      <vt:lpstr>Who Must Be Screened?</vt:lpstr>
      <vt:lpstr>Statutory Requirements</vt:lpstr>
      <vt:lpstr>Statutory References</vt:lpstr>
      <vt:lpstr>Employment Screening</vt:lpstr>
      <vt:lpstr>Level I</vt:lpstr>
      <vt:lpstr>Level II Background Screening</vt:lpstr>
      <vt:lpstr>Disqualifying Offenses</vt:lpstr>
      <vt:lpstr>Exemptions from Disqualification</vt:lpstr>
      <vt:lpstr>Evolution of Background Screening Changes</vt:lpstr>
      <vt:lpstr>Legislative Changes</vt:lpstr>
      <vt:lpstr>2012 Background Screening Changes</vt:lpstr>
      <vt:lpstr> 2014 Legislative Changes</vt:lpstr>
      <vt:lpstr>2014 Changes, Continued</vt:lpstr>
      <vt:lpstr>2015 Legislative Changes</vt:lpstr>
      <vt:lpstr>Care Provider Background Screening Clearinghouse </vt:lpstr>
      <vt:lpstr>Clearinghouse Requirements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Stacey Stanish</cp:lastModifiedBy>
  <cp:revision>35</cp:revision>
  <cp:lastPrinted>2015-07-27T21:45:23Z</cp:lastPrinted>
  <dcterms:created xsi:type="dcterms:W3CDTF">2014-02-07T17:10:42Z</dcterms:created>
  <dcterms:modified xsi:type="dcterms:W3CDTF">2015-07-27T21:45:40Z</dcterms:modified>
</cp:coreProperties>
</file>